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2" r:id="rId7"/>
    <p:sldId id="267" r:id="rId8"/>
    <p:sldId id="270" r:id="rId9"/>
    <p:sldId id="262" r:id="rId10"/>
    <p:sldId id="263" r:id="rId11"/>
    <p:sldId id="266" r:id="rId12"/>
    <p:sldId id="271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B5C9AD2-D30D-403B-8123-9A3FDA1B7E38}">
          <p14:sldIdLst>
            <p14:sldId id="256"/>
            <p14:sldId id="257"/>
            <p14:sldId id="258"/>
            <p14:sldId id="260"/>
            <p14:sldId id="261"/>
            <p14:sldId id="272"/>
            <p14:sldId id="267"/>
            <p14:sldId id="270"/>
            <p14:sldId id="262"/>
            <p14:sldId id="263"/>
            <p14:sldId id="266"/>
            <p14:sldId id="271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39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>
        <p:guide pos="3840"/>
        <p:guide pos="39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moleskinearquitectonico.blogspot.it/2010/04/mies-van-der-rohe-pabellon-de-barcelona.html" TargetMode="External"/><Relationship Id="rId3" Type="http://schemas.openxmlformats.org/officeDocument/2006/relationships/hyperlink" Target="http://www.greatbuildings.com/buildings/barcelona_pavilion.html" TargetMode="External"/><Relationship Id="rId7" Type="http://schemas.openxmlformats.org/officeDocument/2006/relationships/hyperlink" Target="https://es.wikipedia.org/wiki/Silla_Barcelona" TargetMode="External"/><Relationship Id="rId2" Type="http://schemas.openxmlformats.org/officeDocument/2006/relationships/hyperlink" Target="https://es.wikipedia.org/wiki/Pabell%C3%B3n_alem%C3%A1n_(Barcelona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iesbcn.com/the-pavilion/" TargetMode="External"/><Relationship Id="rId5" Type="http://schemas.openxmlformats.org/officeDocument/2006/relationships/hyperlink" Target="https://3dwarehouse.sketchup.com/model.html?id=dd9e94d935a0f52bb42302256b97435d" TargetMode="External"/><Relationship Id="rId10" Type="http://schemas.openxmlformats.org/officeDocument/2006/relationships/hyperlink" Target="https://es.wikiarquitectura.com/index.php/Pabell%C3%B3n_Alem%C3%A1n_en_Barcelona" TargetMode="External"/><Relationship Id="rId4" Type="http://schemas.openxmlformats.org/officeDocument/2006/relationships/hyperlink" Target="http://analisisdeformas.com/2015/02/03/pabellon-aleman-de-barcelona-mies/" TargetMode="External"/><Relationship Id="rId9" Type="http://schemas.openxmlformats.org/officeDocument/2006/relationships/hyperlink" Target="http://spanish.alibaba.com/product-gs/mies-van-der-rohe-furniture-collections-pavilion-chair-barcelona-day-bed-white-leather-barcelona-bench-60281509464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9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it/webhp?sourceid=chrome-instant&amp;ion=1&amp;espv=2&amp;ie=UTF-8#q=ludwig+mies+van+der+roh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 smtClean="0"/>
              <a:t>Padiglione</a:t>
            </a:r>
            <a:r>
              <a:rPr lang="es-ES" dirty="0" smtClean="0"/>
              <a:t> di </a:t>
            </a:r>
            <a:r>
              <a:rPr lang="es-ES" dirty="0" err="1" smtClean="0"/>
              <a:t>Barcellona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Antonio Gómez </a:t>
            </a:r>
            <a:r>
              <a:rPr lang="es-ES_tradnl" dirty="0" err="1" smtClean="0"/>
              <a:t>lucas</a:t>
            </a:r>
            <a:endParaRPr lang="es-ES_tradnl" dirty="0" smtClean="0"/>
          </a:p>
          <a:p>
            <a:r>
              <a:rPr lang="es-ES_tradnl" dirty="0" smtClean="0"/>
              <a:t>Grafica </a:t>
            </a:r>
            <a:r>
              <a:rPr lang="es-ES_tradnl" dirty="0" err="1" smtClean="0"/>
              <a:t>computazionale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368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Imagine di </a:t>
            </a:r>
            <a:r>
              <a:rPr lang="es-ES_tradnl" dirty="0" err="1" smtClean="0"/>
              <a:t>Mobilia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3" y="2052918"/>
            <a:ext cx="7100530" cy="4195481"/>
          </a:xfrm>
        </p:spPr>
        <p:txBody>
          <a:bodyPr/>
          <a:lstStyle/>
          <a:p>
            <a:r>
              <a:rPr lang="es-ES_tradnl" dirty="0" err="1" smtClean="0"/>
              <a:t>Sedia</a:t>
            </a:r>
            <a:r>
              <a:rPr lang="es-ES_tradnl" dirty="0" smtClean="0"/>
              <a:t> di </a:t>
            </a:r>
            <a:r>
              <a:rPr lang="es-ES_tradnl" dirty="0" err="1" smtClean="0"/>
              <a:t>Barcellona</a:t>
            </a:r>
            <a:endParaRPr lang="es-ES_tradnl" dirty="0" smtClean="0"/>
          </a:p>
          <a:p>
            <a:pPr lvl="1"/>
            <a:r>
              <a:rPr lang="es-ES" dirty="0" err="1"/>
              <a:t>Il</a:t>
            </a:r>
            <a:r>
              <a:rPr lang="es-ES" dirty="0"/>
              <a:t> </a:t>
            </a:r>
            <a:r>
              <a:rPr lang="es-ES" dirty="0" err="1"/>
              <a:t>pezzo</a:t>
            </a:r>
            <a:r>
              <a:rPr lang="es-ES" dirty="0"/>
              <a:t> </a:t>
            </a:r>
            <a:r>
              <a:rPr lang="es-ES" dirty="0" err="1"/>
              <a:t>più</a:t>
            </a:r>
            <a:r>
              <a:rPr lang="es-ES" dirty="0"/>
              <a:t> </a:t>
            </a:r>
            <a:r>
              <a:rPr lang="es-ES" dirty="0" err="1" smtClean="0"/>
              <a:t>rappresentativo</a:t>
            </a:r>
            <a:r>
              <a:rPr lang="es-ES" dirty="0" smtClean="0"/>
              <a:t>. </a:t>
            </a:r>
          </a:p>
          <a:p>
            <a:pPr lvl="1"/>
            <a:r>
              <a:rPr lang="it-IT" dirty="0" smtClean="0"/>
              <a:t>Fatto di cuio e profili tubolari di </a:t>
            </a:r>
            <a:r>
              <a:rPr lang="it-IT" dirty="0"/>
              <a:t>acciaio </a:t>
            </a:r>
            <a:r>
              <a:rPr lang="it-IT" dirty="0" smtClean="0"/>
              <a:t>inossidabile. </a:t>
            </a:r>
          </a:p>
          <a:p>
            <a:pPr lvl="1"/>
            <a:r>
              <a:rPr lang="it-IT" dirty="0"/>
              <a:t>Inspirato nella sedie </a:t>
            </a:r>
            <a:r>
              <a:rPr lang="it-IT" dirty="0" smtClean="0"/>
              <a:t>curulis utilizzata per </a:t>
            </a:r>
            <a:r>
              <a:rPr lang="it-IT" dirty="0"/>
              <a:t>gli antichi magistrati </a:t>
            </a:r>
            <a:r>
              <a:rPr lang="it-IT" dirty="0" smtClean="0"/>
              <a:t>romani</a:t>
            </a:r>
            <a:r>
              <a:rPr lang="es-ES" dirty="0" smtClean="0"/>
              <a:t>. </a:t>
            </a:r>
          </a:p>
          <a:p>
            <a:pPr lvl="1"/>
            <a:r>
              <a:rPr lang="es-ES" dirty="0" smtClean="0"/>
              <a:t>Si continua </a:t>
            </a:r>
            <a:r>
              <a:rPr lang="es-ES" dirty="0" err="1" smtClean="0"/>
              <a:t>facendo</a:t>
            </a:r>
            <a:r>
              <a:rPr lang="es-ES" dirty="0" smtClean="0"/>
              <a:t> per la marca </a:t>
            </a:r>
            <a:r>
              <a:rPr lang="es-ES" dirty="0" err="1" smtClean="0"/>
              <a:t>Knoll</a:t>
            </a:r>
            <a:r>
              <a:rPr lang="es-ES" dirty="0"/>
              <a:t>, </a:t>
            </a:r>
            <a:r>
              <a:rPr lang="es-ES" dirty="0" smtClean="0"/>
              <a:t>si </a:t>
            </a:r>
            <a:r>
              <a:rPr lang="es-ES" dirty="0"/>
              <a:t>ha </a:t>
            </a:r>
            <a:r>
              <a:rPr lang="es-ES" dirty="0" err="1" smtClean="0"/>
              <a:t>convertito</a:t>
            </a:r>
            <a:r>
              <a:rPr lang="es-ES" dirty="0" smtClean="0"/>
              <a:t> in </a:t>
            </a:r>
            <a:r>
              <a:rPr lang="es-ES" dirty="0"/>
              <a:t>uno </a:t>
            </a:r>
            <a:r>
              <a:rPr lang="es-ES" dirty="0" err="1" smtClean="0"/>
              <a:t>degli</a:t>
            </a:r>
            <a:r>
              <a:rPr lang="es-ES" dirty="0" smtClean="0"/>
              <a:t> </a:t>
            </a:r>
            <a:r>
              <a:rPr lang="es-ES" dirty="0" err="1" smtClean="0"/>
              <a:t>iconi</a:t>
            </a:r>
            <a:r>
              <a:rPr lang="es-ES" dirty="0" smtClean="0"/>
              <a:t> dele </a:t>
            </a:r>
            <a:r>
              <a:rPr lang="es-ES" dirty="0" err="1" smtClean="0"/>
              <a:t>disegno</a:t>
            </a:r>
            <a:r>
              <a:rPr lang="es-ES" dirty="0" smtClean="0"/>
              <a:t> e </a:t>
            </a:r>
            <a:r>
              <a:rPr lang="es-ES" dirty="0" err="1" smtClean="0"/>
              <a:t>della</a:t>
            </a:r>
            <a:r>
              <a:rPr lang="es-ES" dirty="0" smtClean="0"/>
              <a:t> </a:t>
            </a:r>
            <a:r>
              <a:rPr lang="es-ES" dirty="0" err="1" smtClean="0"/>
              <a:t>architectura</a:t>
            </a:r>
            <a:r>
              <a:rPr lang="es-ES" dirty="0" smtClean="0"/>
              <a:t> </a:t>
            </a:r>
            <a:r>
              <a:rPr lang="es-ES" dirty="0"/>
              <a:t>del </a:t>
            </a:r>
            <a:r>
              <a:rPr lang="es-ES" dirty="0" err="1" smtClean="0"/>
              <a:t>sigolo</a:t>
            </a:r>
            <a:r>
              <a:rPr lang="es-ES" dirty="0" smtClean="0"/>
              <a:t> </a:t>
            </a:r>
            <a:r>
              <a:rPr lang="es-ES" dirty="0"/>
              <a:t>XX.</a:t>
            </a:r>
            <a:endParaRPr lang="es-ES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221" y="1605566"/>
            <a:ext cx="3482125" cy="464283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501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Imagine di </a:t>
            </a:r>
            <a:r>
              <a:rPr lang="es-ES" dirty="0" err="1"/>
              <a:t>Mobilia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6083099" cy="4195763"/>
          </a:xfrm>
        </p:spPr>
        <p:txBody>
          <a:bodyPr/>
          <a:lstStyle/>
          <a:p>
            <a:r>
              <a:rPr lang="en-US" dirty="0" smtClean="0"/>
              <a:t>Alba/Aurora (Dawn)</a:t>
            </a:r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scultura</a:t>
            </a:r>
            <a:r>
              <a:rPr lang="en-US" dirty="0" smtClean="0"/>
              <a:t> è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reproduzione</a:t>
            </a:r>
            <a:r>
              <a:rPr lang="en-US" dirty="0" smtClean="0"/>
              <a:t> di </a:t>
            </a:r>
            <a:r>
              <a:rPr lang="en-US" dirty="0" err="1" smtClean="0"/>
              <a:t>bronzo</a:t>
            </a:r>
            <a:r>
              <a:rPr lang="en-US" dirty="0" smtClean="0"/>
              <a:t>. </a:t>
            </a:r>
          </a:p>
          <a:p>
            <a:pPr lvl="1"/>
            <a:r>
              <a:rPr lang="en-US" dirty="0" err="1" smtClean="0"/>
              <a:t>Fatta</a:t>
            </a:r>
            <a:r>
              <a:rPr lang="en-US" dirty="0" smtClean="0"/>
              <a:t> </a:t>
            </a:r>
            <a:r>
              <a:rPr lang="en-US" dirty="0"/>
              <a:t>per Georg </a:t>
            </a:r>
            <a:r>
              <a:rPr lang="en-US" dirty="0" smtClean="0"/>
              <a:t>Kolbe.</a:t>
            </a:r>
          </a:p>
          <a:p>
            <a:pPr lvl="1"/>
            <a:r>
              <a:rPr lang="it-IT" dirty="0"/>
              <a:t>Magistralmente collocato ad una estremità del piccolo </a:t>
            </a:r>
            <a:r>
              <a:rPr lang="it-IT" dirty="0" smtClean="0"/>
              <a:t>stagno. </a:t>
            </a:r>
          </a:p>
          <a:p>
            <a:pPr lvl="1"/>
            <a:r>
              <a:rPr lang="it-IT" dirty="0" smtClean="0"/>
              <a:t>La </a:t>
            </a:r>
            <a:r>
              <a:rPr lang="it-IT" dirty="0"/>
              <a:t>scultura si riflette non solo in acqua, </a:t>
            </a:r>
            <a:r>
              <a:rPr lang="it-IT" dirty="0" smtClean="0"/>
              <a:t>anche </a:t>
            </a:r>
            <a:r>
              <a:rPr lang="it-IT" dirty="0"/>
              <a:t>nel marmo e vetro, creando così la sensazione che si moltiplica nello spazio, mentre le curve contrastano con la purezza geometrica </a:t>
            </a:r>
            <a:r>
              <a:rPr lang="it-IT" dirty="0" smtClean="0"/>
              <a:t>dell'edificio. </a:t>
            </a:r>
            <a:endParaRPr lang="en-US" dirty="0" smtClean="0"/>
          </a:p>
          <a:p>
            <a:endParaRPr lang="es-ES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819" y="2055813"/>
            <a:ext cx="4200525" cy="42005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524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Imagine di </a:t>
            </a:r>
            <a:r>
              <a:rPr lang="es-ES_tradnl" dirty="0" err="1" smtClean="0"/>
              <a:t>Mobilia</a:t>
            </a:r>
            <a:endParaRPr lang="es-ES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1103312" y="2052918"/>
            <a:ext cx="9727819" cy="1347105"/>
          </a:xfrm>
        </p:spPr>
        <p:txBody>
          <a:bodyPr/>
          <a:lstStyle/>
          <a:p>
            <a:r>
              <a:rPr lang="es-ES_tradnl" dirty="0" err="1" smtClean="0"/>
              <a:t>Altre</a:t>
            </a:r>
            <a:r>
              <a:rPr lang="es-ES_tradnl" dirty="0" smtClean="0"/>
              <a:t> </a:t>
            </a:r>
            <a:r>
              <a:rPr lang="es-ES_tradnl" dirty="0" err="1" smtClean="0"/>
              <a:t>Mobilia</a:t>
            </a:r>
            <a:r>
              <a:rPr lang="es-ES_tradnl" dirty="0" smtClean="0"/>
              <a:t> che puo </a:t>
            </a:r>
            <a:r>
              <a:rPr lang="es-ES_tradnl" dirty="0" err="1" smtClean="0"/>
              <a:t>essere</a:t>
            </a:r>
            <a:r>
              <a:rPr lang="es-ES_tradnl" dirty="0" smtClean="0"/>
              <a:t> </a:t>
            </a:r>
            <a:r>
              <a:rPr lang="es-ES_tradnl" dirty="0" err="1" smtClean="0"/>
              <a:t>considerato</a:t>
            </a:r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769" y="3599693"/>
            <a:ext cx="3801600" cy="2851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689" y="3598103"/>
            <a:ext cx="3816442" cy="28527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049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Bibliografia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>
                <a:hlinkClick r:id="rId2"/>
              </a:rPr>
              <a:t>https://es.wikipedia.org/wiki/Pabell%C3%B3n_alem%C3%A1n_(Barcelona</a:t>
            </a:r>
            <a:r>
              <a:rPr lang="es-ES" dirty="0" smtClean="0">
                <a:hlinkClick r:id="rId2"/>
              </a:rPr>
              <a:t>)</a:t>
            </a:r>
            <a:endParaRPr lang="es-ES" dirty="0" smtClean="0"/>
          </a:p>
          <a:p>
            <a:r>
              <a:rPr lang="es-ES" dirty="0">
                <a:hlinkClick r:id="rId3"/>
              </a:rPr>
              <a:t>http://</a:t>
            </a:r>
            <a:r>
              <a:rPr lang="es-ES" dirty="0" smtClean="0">
                <a:hlinkClick r:id="rId3"/>
              </a:rPr>
              <a:t>www.greatbuildings.com/buildings/barcelona_pavilion.html</a:t>
            </a:r>
            <a:endParaRPr lang="es-ES" dirty="0" smtClean="0"/>
          </a:p>
          <a:p>
            <a:r>
              <a:rPr lang="es-ES" dirty="0">
                <a:hlinkClick r:id="rId4"/>
              </a:rPr>
              <a:t>http://analisisdeformas.com/2015/02/03/pabellon-aleman-de-barcelona-mies</a:t>
            </a:r>
            <a:r>
              <a:rPr lang="es-ES" dirty="0" smtClean="0">
                <a:hlinkClick r:id="rId4"/>
              </a:rPr>
              <a:t>/</a:t>
            </a:r>
            <a:endParaRPr lang="es-ES" dirty="0" smtClean="0"/>
          </a:p>
          <a:p>
            <a:r>
              <a:rPr lang="es-ES" dirty="0">
                <a:hlinkClick r:id="rId5"/>
              </a:rPr>
              <a:t>https://</a:t>
            </a:r>
            <a:r>
              <a:rPr lang="es-ES" dirty="0" smtClean="0">
                <a:hlinkClick r:id="rId5"/>
              </a:rPr>
              <a:t>3dwarehouse.sketchup.com/model.html?id=dd9e94d935a0f52bb42302256b97435d</a:t>
            </a:r>
            <a:endParaRPr lang="es-ES" dirty="0" smtClean="0"/>
          </a:p>
          <a:p>
            <a:r>
              <a:rPr lang="es-ES" dirty="0">
                <a:hlinkClick r:id="rId6"/>
              </a:rPr>
              <a:t>http://miesbcn.com/the-pavilion</a:t>
            </a:r>
            <a:r>
              <a:rPr lang="es-ES" dirty="0" smtClean="0">
                <a:hlinkClick r:id="rId6"/>
              </a:rPr>
              <a:t>/</a:t>
            </a:r>
            <a:endParaRPr lang="es-ES" dirty="0" smtClean="0"/>
          </a:p>
          <a:p>
            <a:r>
              <a:rPr lang="es-ES" dirty="0">
                <a:hlinkClick r:id="rId7"/>
              </a:rPr>
              <a:t>https://</a:t>
            </a:r>
            <a:r>
              <a:rPr lang="es-ES" dirty="0" smtClean="0">
                <a:hlinkClick r:id="rId7"/>
              </a:rPr>
              <a:t>es.wikipedia.org/wiki/Silla_Barcelona</a:t>
            </a:r>
            <a:endParaRPr lang="es-ES" dirty="0" smtClean="0"/>
          </a:p>
          <a:p>
            <a:r>
              <a:rPr lang="es-ES" dirty="0">
                <a:hlinkClick r:id="rId8"/>
              </a:rPr>
              <a:t>http://</a:t>
            </a:r>
            <a:r>
              <a:rPr lang="es-ES" dirty="0" smtClean="0">
                <a:hlinkClick r:id="rId8"/>
              </a:rPr>
              <a:t>moleskinearquitectonico.blogspot.it/2010/04/mies-van-der-rohe-pabellon-de-barcelona.html</a:t>
            </a:r>
            <a:endParaRPr lang="es-ES" dirty="0" smtClean="0"/>
          </a:p>
          <a:p>
            <a:r>
              <a:rPr lang="es-ES" dirty="0">
                <a:hlinkClick r:id="rId9"/>
              </a:rPr>
              <a:t>http://</a:t>
            </a:r>
            <a:r>
              <a:rPr lang="es-ES" dirty="0" smtClean="0">
                <a:hlinkClick r:id="rId9"/>
              </a:rPr>
              <a:t>spanish.alibaba.com/product-gs/mies-van-der-rohe-furniture-collections-pavilion-chair-barcelona-day-bed-white-leather-barcelona-bench-60281509464.html</a:t>
            </a:r>
            <a:endParaRPr lang="es-ES" dirty="0" smtClean="0"/>
          </a:p>
          <a:p>
            <a:r>
              <a:rPr lang="es-ES" dirty="0">
                <a:hlinkClick r:id="rId10"/>
              </a:rPr>
              <a:t>https://</a:t>
            </a:r>
            <a:r>
              <a:rPr lang="es-ES" dirty="0" smtClean="0">
                <a:hlinkClick r:id="rId10"/>
              </a:rPr>
              <a:t>es.wikiarquitectura.com/index.php/Pabell%C3%B3n_Alem%C3%A1n_en_Barcelona</a:t>
            </a:r>
            <a:endParaRPr lang="es-ES" dirty="0" smtClean="0"/>
          </a:p>
          <a:p>
            <a:endParaRPr lang="es-ES" dirty="0" smtClean="0"/>
          </a:p>
          <a:p>
            <a:endParaRPr lang="es-ES" dirty="0" smtClean="0"/>
          </a:p>
          <a:p>
            <a:endParaRPr lang="es-ES" dirty="0" smtClean="0"/>
          </a:p>
          <a:p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7398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sldjump"/>
              </a:rPr>
              <a:t>Historia</a:t>
            </a:r>
            <a:endParaRPr lang="en-US" dirty="0"/>
          </a:p>
          <a:p>
            <a:r>
              <a:rPr lang="en-US" dirty="0" smtClean="0">
                <a:hlinkClick r:id="rId3" action="ppaction://hlinksldjump"/>
              </a:rPr>
              <a:t>Dimensione</a:t>
            </a:r>
            <a:endParaRPr lang="en-US" dirty="0"/>
          </a:p>
          <a:p>
            <a:r>
              <a:rPr lang="en-US" dirty="0" smtClean="0">
                <a:hlinkClick r:id="rId4" action="ppaction://hlinksldjump"/>
              </a:rPr>
              <a:t>Disegno</a:t>
            </a:r>
            <a:endParaRPr lang="en-US" dirty="0"/>
          </a:p>
          <a:p>
            <a:r>
              <a:rPr lang="en-US" dirty="0" smtClean="0">
                <a:hlinkClick r:id="rId5" action="ppaction://hlinksldjump"/>
              </a:rPr>
              <a:t>Imagine</a:t>
            </a:r>
            <a:endParaRPr lang="en-US" dirty="0"/>
          </a:p>
          <a:p>
            <a:r>
              <a:rPr lang="en-US" dirty="0" smtClean="0">
                <a:hlinkClick r:id="rId6" action="ppaction://hlinksldjump"/>
              </a:rPr>
              <a:t>Imagine di </a:t>
            </a:r>
            <a:r>
              <a:rPr lang="en-US" dirty="0" err="1" smtClean="0">
                <a:hlinkClick r:id="rId6" action="ppaction://hlinksldjump"/>
              </a:rPr>
              <a:t>Mobilia</a:t>
            </a:r>
            <a:endParaRPr lang="en-US" dirty="0" smtClean="0"/>
          </a:p>
          <a:p>
            <a:r>
              <a:rPr lang="es-ES" dirty="0">
                <a:hlinkClick r:id="rId7" action="ppaction://hlinksldjump"/>
              </a:rPr>
              <a:t>Bibliografia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1834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Historia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Opere dell'architetto </a:t>
            </a:r>
            <a:r>
              <a:rPr lang="it-IT" dirty="0"/>
              <a:t>tedesco </a:t>
            </a:r>
            <a:r>
              <a:rPr lang="it-IT" dirty="0">
                <a:hlinkClick r:id="rId2"/>
              </a:rPr>
              <a:t>Ludwig Mies van der </a:t>
            </a:r>
            <a:r>
              <a:rPr lang="it-IT" dirty="0" smtClean="0">
                <a:hlinkClick r:id="rId2"/>
              </a:rPr>
              <a:t>Rohe</a:t>
            </a:r>
            <a:r>
              <a:rPr lang="it-IT" dirty="0" smtClean="0"/>
              <a:t>. </a:t>
            </a:r>
          </a:p>
          <a:p>
            <a:r>
              <a:rPr lang="it-IT" dirty="0" smtClean="0"/>
              <a:t>Costruito per la Esposizione </a:t>
            </a:r>
            <a:r>
              <a:rPr lang="it-IT" dirty="0"/>
              <a:t>Universale </a:t>
            </a:r>
            <a:r>
              <a:rPr lang="it-IT" dirty="0" smtClean="0"/>
              <a:t>di Barcellona nell 1929. </a:t>
            </a:r>
          </a:p>
          <a:p>
            <a:r>
              <a:rPr lang="it-IT" dirty="0" smtClean="0"/>
              <a:t>Introdusse alcune </a:t>
            </a:r>
            <a:r>
              <a:rPr lang="it-IT" dirty="0"/>
              <a:t>significative innovazioni, sfruttando i principi di "pianta libera" e degli "spazi </a:t>
            </a:r>
            <a:r>
              <a:rPr lang="it-IT" dirty="0" smtClean="0"/>
              <a:t>fluenti.</a:t>
            </a:r>
          </a:p>
          <a:p>
            <a:r>
              <a:rPr lang="it-IT" dirty="0" smtClean="0"/>
              <a:t>L'edificio voleva </a:t>
            </a:r>
            <a:r>
              <a:rPr lang="it-IT" dirty="0"/>
              <a:t>rappresentare la nuova Germania, democratica, culturalmente all'avanguardia, prospera e </a:t>
            </a:r>
            <a:r>
              <a:rPr lang="it-IT" dirty="0" smtClean="0"/>
              <a:t>pacifista della repubblica di Weimar. </a:t>
            </a:r>
          </a:p>
          <a:p>
            <a:r>
              <a:rPr lang="it-IT" dirty="0" smtClean="0"/>
              <a:t>L'edificio </a:t>
            </a:r>
            <a:r>
              <a:rPr lang="it-IT" dirty="0"/>
              <a:t>fu distrutto all'inizio del </a:t>
            </a:r>
            <a:r>
              <a:rPr lang="it-IT" dirty="0" smtClean="0"/>
              <a:t>1930. </a:t>
            </a:r>
          </a:p>
          <a:p>
            <a:r>
              <a:rPr lang="es-ES" dirty="0" smtClean="0"/>
              <a:t>Fu </a:t>
            </a:r>
            <a:r>
              <a:rPr lang="es-ES" dirty="0" err="1"/>
              <a:t>ricostruito</a:t>
            </a:r>
            <a:r>
              <a:rPr lang="es-ES" dirty="0"/>
              <a:t> </a:t>
            </a:r>
            <a:r>
              <a:rPr lang="es-ES" dirty="0" err="1" smtClean="0"/>
              <a:t>nelle</a:t>
            </a:r>
            <a:r>
              <a:rPr lang="es-ES" dirty="0" smtClean="0"/>
              <a:t> </a:t>
            </a:r>
            <a:r>
              <a:rPr lang="es-ES" dirty="0" err="1" smtClean="0"/>
              <a:t>anni</a:t>
            </a:r>
            <a:r>
              <a:rPr lang="es-ES" dirty="0" smtClean="0"/>
              <a:t> 80’s </a:t>
            </a:r>
            <a:r>
              <a:rPr lang="es-ES" dirty="0" err="1" smtClean="0"/>
              <a:t>nelle</a:t>
            </a:r>
            <a:r>
              <a:rPr lang="es-ES" dirty="0" smtClean="0"/>
              <a:t> </a:t>
            </a:r>
            <a:r>
              <a:rPr lang="es-ES" dirty="0" err="1" smtClean="0"/>
              <a:t>quartiere</a:t>
            </a:r>
            <a:r>
              <a:rPr lang="es-ES" dirty="0" smtClean="0"/>
              <a:t> di </a:t>
            </a:r>
            <a:r>
              <a:rPr lang="es-ES" dirty="0" err="1" smtClean="0"/>
              <a:t>Montjuic</a:t>
            </a:r>
            <a:r>
              <a:rPr lang="es-ES" dirty="0" smtClean="0"/>
              <a:t>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432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Dimensione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Il padiglione è leggermente rialzata </a:t>
            </a:r>
            <a:r>
              <a:rPr lang="it-IT" dirty="0" smtClean="0"/>
              <a:t>rispetto l'ambiente attraverso un podio </a:t>
            </a:r>
            <a:r>
              <a:rPr lang="it-IT" dirty="0"/>
              <a:t>travertino </a:t>
            </a:r>
            <a:r>
              <a:rPr lang="it-IT" dirty="0" smtClean="0"/>
              <a:t>di dimensioni 56.62 </a:t>
            </a:r>
            <a:r>
              <a:rPr lang="it-IT" dirty="0"/>
              <a:t>x 18.48 </a:t>
            </a:r>
            <a:r>
              <a:rPr lang="it-IT" dirty="0" smtClean="0"/>
              <a:t>m, </a:t>
            </a:r>
            <a:r>
              <a:rPr lang="it-IT" dirty="0"/>
              <a:t>con una superficie totale di circa 1000 </a:t>
            </a:r>
            <a:r>
              <a:rPr lang="it-IT" dirty="0" smtClean="0"/>
              <a:t>mq</a:t>
            </a:r>
          </a:p>
          <a:p>
            <a:r>
              <a:rPr lang="it-IT" dirty="0"/>
              <a:t>Il padiglione è diviso in 4 zone: Lo spazio centrale cerimoniale, l'area amministrazione e due spazi esterni: terrazza principale, e il cortile del </a:t>
            </a:r>
            <a:r>
              <a:rPr lang="it-IT" dirty="0" smtClean="0"/>
              <a:t>Sud.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922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Disegno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042" y="1415235"/>
            <a:ext cx="7160654" cy="51900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100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Disegno</a:t>
            </a:r>
            <a:endParaRPr lang="es-ES" dirty="0"/>
          </a:p>
        </p:txBody>
      </p:sp>
      <p:sp>
        <p:nvSpPr>
          <p:cNvPr id="8" name="Marcador de contenido 7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5267267" cy="4195763"/>
          </a:xfrm>
        </p:spPr>
        <p:txBody>
          <a:bodyPr>
            <a:normAutofit fontScale="92500" lnSpcReduction="20000"/>
          </a:bodyPr>
          <a:lstStyle/>
          <a:p>
            <a:r>
              <a:rPr lang="es-ES_tradnl" dirty="0" smtClean="0"/>
              <a:t>A: </a:t>
            </a:r>
            <a:r>
              <a:rPr lang="it-IT" dirty="0"/>
              <a:t>coperchio della colonna cromata lamiera</a:t>
            </a:r>
            <a:endParaRPr lang="es-ES_tradnl" dirty="0" smtClean="0"/>
          </a:p>
          <a:p>
            <a:r>
              <a:rPr lang="es-ES_tradnl" dirty="0" smtClean="0"/>
              <a:t>B: </a:t>
            </a:r>
            <a:r>
              <a:rPr lang="it-IT" dirty="0"/>
              <a:t>colonna strutturale: quattro angoli d'acciaio laminati imbullonati insieme</a:t>
            </a:r>
            <a:endParaRPr lang="es-ES_tradnl" dirty="0" smtClean="0"/>
          </a:p>
          <a:p>
            <a:r>
              <a:rPr lang="es-ES_tradnl" dirty="0" smtClean="0"/>
              <a:t>C: </a:t>
            </a:r>
            <a:r>
              <a:rPr lang="it-IT" dirty="0"/>
              <a:t>Coperchio cromato lamiera, fissata con viti di macchina (un raro esempio di fermi esposti nelle opere di Mies)</a:t>
            </a:r>
            <a:endParaRPr lang="es-ES_tradnl" dirty="0" smtClean="0"/>
          </a:p>
          <a:p>
            <a:r>
              <a:rPr lang="es-ES_tradnl" dirty="0" smtClean="0"/>
              <a:t>D: </a:t>
            </a:r>
            <a:r>
              <a:rPr lang="it-IT" dirty="0"/>
              <a:t>Rivestimento marmoreo. Il marmo è AMDE il più sottile possibile per ridurre le spese. Solo i terminali sono solidi, quindi l'intera parete appare monolitica</a:t>
            </a:r>
            <a:r>
              <a:rPr lang="it-IT" dirty="0" smtClean="0"/>
              <a:t>.</a:t>
            </a:r>
            <a:endParaRPr lang="es-ES_tradnl" dirty="0"/>
          </a:p>
          <a:p>
            <a:r>
              <a:rPr lang="es-ES_tradnl" dirty="0" smtClean="0"/>
              <a:t>E: </a:t>
            </a:r>
            <a:r>
              <a:rPr lang="es-ES_tradnl" dirty="0" err="1"/>
              <a:t>Mattoni</a:t>
            </a:r>
            <a:r>
              <a:rPr lang="es-ES_tradnl" dirty="0"/>
              <a:t> o cemento </a:t>
            </a:r>
            <a:r>
              <a:rPr lang="es-ES_tradnl" dirty="0" err="1" smtClean="0"/>
              <a:t>muratura-core</a:t>
            </a:r>
            <a:endParaRPr lang="it-IT" dirty="0" smtClean="0"/>
          </a:p>
          <a:p>
            <a:r>
              <a:rPr lang="it-IT" dirty="0"/>
              <a:t>F</a:t>
            </a:r>
            <a:r>
              <a:rPr lang="it-IT" dirty="0" smtClean="0"/>
              <a:t>: </a:t>
            </a:r>
            <a:r>
              <a:rPr lang="it-IT" dirty="0"/>
              <a:t>fermavetro bronzo, fissato alla base con viti a </a:t>
            </a:r>
            <a:r>
              <a:rPr lang="it-IT" dirty="0" smtClean="0"/>
              <a:t>ferro</a:t>
            </a:r>
          </a:p>
          <a:p>
            <a:r>
              <a:rPr lang="es-ES_tradnl" dirty="0" smtClean="0"/>
              <a:t>G: </a:t>
            </a:r>
            <a:r>
              <a:rPr lang="it-IT" dirty="0"/>
              <a:t>Base Finestra-frame, fabbricato da due angoli strutturali in acciaio che vengono poi rivestita con lastre di bronzo</a:t>
            </a:r>
            <a:endParaRPr lang="es-ES" dirty="0"/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61"/>
          <a:stretch/>
        </p:blipFill>
        <p:spPr>
          <a:xfrm>
            <a:off x="6587267" y="1307529"/>
            <a:ext cx="3463567" cy="51539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846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Disegno</a:t>
            </a:r>
            <a:endParaRPr lang="es-ES" dirty="0"/>
          </a:p>
        </p:txBody>
      </p:sp>
      <p:pic>
        <p:nvPicPr>
          <p:cNvPr id="12" name="Marcador de contenido 1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5" t="8574" r="5886" b="13579"/>
          <a:stretch/>
        </p:blipFill>
        <p:spPr>
          <a:xfrm>
            <a:off x="799271" y="1584101"/>
            <a:ext cx="9098401" cy="48424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63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Disegno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" t="2994" r="6101"/>
          <a:stretch/>
        </p:blipFill>
        <p:spPr>
          <a:xfrm>
            <a:off x="772731" y="2150773"/>
            <a:ext cx="10536038" cy="29771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31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Imagine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198" y="3851085"/>
            <a:ext cx="4464000" cy="23837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558" y="1642232"/>
            <a:ext cx="3067733" cy="45926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9" t="32459" r="20767" b="29821"/>
          <a:stretch/>
        </p:blipFill>
        <p:spPr>
          <a:xfrm>
            <a:off x="1583198" y="1642232"/>
            <a:ext cx="4462817" cy="18887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185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614</TotalTime>
  <Words>425</Words>
  <Application>Microsoft Office PowerPoint</Application>
  <PresentationFormat>Panorámica</PresentationFormat>
  <Paragraphs>59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Padiglione di Barcellona</vt:lpstr>
      <vt:lpstr>Indice</vt:lpstr>
      <vt:lpstr>Historia</vt:lpstr>
      <vt:lpstr>Dimensione</vt:lpstr>
      <vt:lpstr>Disegno</vt:lpstr>
      <vt:lpstr>Disegno</vt:lpstr>
      <vt:lpstr>Disegno</vt:lpstr>
      <vt:lpstr>Disegno</vt:lpstr>
      <vt:lpstr>Imagine</vt:lpstr>
      <vt:lpstr>Imagine di Mobilia</vt:lpstr>
      <vt:lpstr>Imagine di Mobilia</vt:lpstr>
      <vt:lpstr>Imagine di Mobilia</vt:lpstr>
      <vt:lpstr>Bibliografia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Padiglione di Barcellona</dc:title>
  <dc:creator>Antonio Gomez Lucas</dc:creator>
  <cp:lastModifiedBy>Antonio Gomez Lucas</cp:lastModifiedBy>
  <cp:revision>23</cp:revision>
  <dcterms:created xsi:type="dcterms:W3CDTF">2016-03-31T16:19:36Z</dcterms:created>
  <dcterms:modified xsi:type="dcterms:W3CDTF">2016-04-03T18:06:40Z</dcterms:modified>
</cp:coreProperties>
</file>

<file path=docProps/thumbnail.jpeg>
</file>